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8" r:id="rId3"/>
    <p:sldId id="259" r:id="rId4"/>
    <p:sldId id="272" r:id="rId5"/>
    <p:sldId id="283" r:id="rId6"/>
    <p:sldId id="295" r:id="rId7"/>
    <p:sldId id="270" r:id="rId8"/>
    <p:sldId id="296" r:id="rId9"/>
    <p:sldId id="285" r:id="rId10"/>
    <p:sldId id="297" r:id="rId11"/>
    <p:sldId id="267" r:id="rId12"/>
    <p:sldId id="265" r:id="rId13"/>
    <p:sldId id="298" r:id="rId14"/>
    <p:sldId id="275" r:id="rId15"/>
    <p:sldId id="301" r:id="rId16"/>
    <p:sldId id="276" r:id="rId17"/>
    <p:sldId id="277" r:id="rId18"/>
    <p:sldId id="299" r:id="rId19"/>
    <p:sldId id="279" r:id="rId20"/>
    <p:sldId id="300" r:id="rId21"/>
    <p:sldId id="271" r:id="rId22"/>
    <p:sldId id="262" r:id="rId23"/>
    <p:sldId id="278" r:id="rId24"/>
    <p:sldId id="266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Oswald" pitchFamily="2" charset="77"/>
      <p:regular r:id="rId31"/>
      <p:bold r:id="rId32"/>
    </p:embeddedFont>
    <p:embeddedFont>
      <p:font typeface="Source Sans Pro" panose="020B050303040302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1A1956-3D7E-41C0-9DF7-105A978C6925}">
  <a:tblStyle styleId="{891A1956-3D7E-41C0-9DF7-105A978C69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82E05BE-877C-40BA-BEE6-E4ECDAF45F9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57"/>
    <p:restoredTop sz="94737"/>
  </p:normalViewPr>
  <p:slideViewPr>
    <p:cSldViewPr snapToGrid="0" snapToObjects="1">
      <p:cViewPr varScale="1">
        <p:scale>
          <a:sx n="159" d="100"/>
          <a:sy n="159" d="100"/>
        </p:scale>
        <p:origin x="4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8027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1871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55712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17219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1021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cd566ac1d1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cd566ac1d1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1408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371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cd566ac1d1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cd566ac1d1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5" name="Google Shape;35;p2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6" name="Google Shape;36;p2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2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40" name="Google Shape;40;p2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" name="Google Shape;41;p2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" name="Google Shape;42;p2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3" name="Google Shape;43;p2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44" name="Google Shape;44;p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2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 txBox="1">
            <a:spLocks noGrp="1"/>
          </p:cNvSpPr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76" name="Google Shape;76;p3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77" name="Google Shape;77;p3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81" name="Google Shape;81;p3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" name="Google Shape;82;p3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" name="Google Shape;83;p3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84" name="Google Shape;84;p3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85" name="Google Shape;85;p3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3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3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62" name="Google Shape;162;p5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63" name="Google Shape;163;p5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5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5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5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67" name="Google Shape;167;p5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8" name="Google Shape;168;p5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9" name="Google Shape;169;p5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70" name="Google Shape;170;p5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171" name="Google Shape;171;p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5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5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5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94" name="Google Shape;294;p8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95" name="Google Shape;295;p8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8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8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8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99" name="Google Shape;299;p8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0" name="Google Shape;300;p8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1" name="Google Shape;301;p8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02" name="Google Shape;302;p8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03" name="Google Shape;303;p8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8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8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8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8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8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1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83" name="Google Shape;383;p10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4" name="Google Shape;384;p10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5" name="Google Shape;385;p10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86" name="Google Shape;386;p10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87" name="Google Shape;387;p1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1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l graph">
  <p:cSld name="BLANK_2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1"/>
          <p:cNvSpPr/>
          <p:nvPr/>
        </p:nvSpPr>
        <p:spPr>
          <a:xfrm>
            <a:off x="-20075" y="636775"/>
            <a:ext cx="9203950" cy="4550900"/>
          </a:xfrm>
          <a:custGeom>
            <a:avLst/>
            <a:gdLst/>
            <a:ahLst/>
            <a:cxnLst/>
            <a:rect l="l" t="t" r="r" b="b"/>
            <a:pathLst>
              <a:path w="368158" h="182036" extrusionOk="0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419" name="Google Shape;419;p11"/>
          <p:cNvSpPr/>
          <p:nvPr/>
        </p:nvSpPr>
        <p:spPr>
          <a:xfrm>
            <a:off x="-33475" y="768100"/>
            <a:ext cx="9210650" cy="4406200"/>
          </a:xfrm>
          <a:custGeom>
            <a:avLst/>
            <a:gdLst/>
            <a:ahLst/>
            <a:cxnLst/>
            <a:rect l="l" t="t" r="r" b="b"/>
            <a:pathLst>
              <a:path w="368426" h="176248" extrusionOk="0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420" name="Google Shape;420;p11"/>
          <p:cNvSpPr/>
          <p:nvPr/>
        </p:nvSpPr>
        <p:spPr>
          <a:xfrm rot="8100000">
            <a:off x="1847981" y="44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1"/>
          <p:cNvSpPr/>
          <p:nvPr/>
        </p:nvSpPr>
        <p:spPr>
          <a:xfrm rot="8100000">
            <a:off x="6038981" y="72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1"/>
          <p:cNvSpPr/>
          <p:nvPr/>
        </p:nvSpPr>
        <p:spPr>
          <a:xfrm rot="8100000">
            <a:off x="7181981" y="76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11"/>
          <p:cNvGrpSpPr/>
          <p:nvPr/>
        </p:nvGrpSpPr>
        <p:grpSpPr>
          <a:xfrm>
            <a:off x="-9525" y="652475"/>
            <a:ext cx="9167825" cy="595300"/>
            <a:chOff x="-9525" y="4462475"/>
            <a:chExt cx="9167825" cy="595300"/>
          </a:xfrm>
        </p:grpSpPr>
        <p:sp>
          <p:nvSpPr>
            <p:cNvPr id="424" name="Google Shape;424;p11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5" name="Google Shape;425;p11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6" name="Google Shape;426;p11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27" name="Google Shape;427;p11"/>
          <p:cNvGrpSpPr/>
          <p:nvPr/>
        </p:nvGrpSpPr>
        <p:grpSpPr>
          <a:xfrm>
            <a:off x="-42837" y="633488"/>
            <a:ext cx="9229575" cy="642787"/>
            <a:chOff x="-42837" y="4443488"/>
            <a:chExt cx="9229575" cy="642787"/>
          </a:xfrm>
        </p:grpSpPr>
        <p:sp>
          <p:nvSpPr>
            <p:cNvPr id="428" name="Google Shape;428;p11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1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1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1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1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1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Google Shape;453;p11"/>
          <p:cNvSpPr/>
          <p:nvPr/>
        </p:nvSpPr>
        <p:spPr>
          <a:xfrm>
            <a:off x="2990700" y="77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1"/>
          <p:cNvSpPr/>
          <p:nvPr/>
        </p:nvSpPr>
        <p:spPr>
          <a:xfrm>
            <a:off x="1085700" y="106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1"/>
          <p:cNvSpPr/>
          <p:nvPr/>
        </p:nvSpPr>
        <p:spPr>
          <a:xfrm>
            <a:off x="4895700" y="70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1"/>
          <p:cNvSpPr/>
          <p:nvPr/>
        </p:nvSpPr>
        <p:spPr>
          <a:xfrm rot="8100000">
            <a:off x="8699949" y="51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0" name="Google Shape;30;p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1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2" name="Google Shape;32;p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6" r:id="rId5"/>
    <p:sldLayoutId id="2147483657" r:id="rId6"/>
    <p:sldLayoutId id="2147483658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dpWAH5H_FHObzFMh_8nxP1sH8T46GXl0/view?usp=sharing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sourabh.kumar.janghel@outlook.com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linkedin.com/in/sourabhkumarjanghel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3"/>
          <p:cNvSpPr txBox="1">
            <a:spLocks noGrp="1"/>
          </p:cNvSpPr>
          <p:nvPr>
            <p:ph type="ctrTitle"/>
          </p:nvPr>
        </p:nvSpPr>
        <p:spPr>
          <a:xfrm>
            <a:off x="121380" y="2894086"/>
            <a:ext cx="5810082" cy="15727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IN" dirty="0"/>
              <a:t>SBI - Image Document Optimization</a:t>
            </a:r>
            <a:endParaRPr lang="en-IN" b="0" dirty="0"/>
          </a:p>
        </p:txBody>
      </p:sp>
      <p:sp>
        <p:nvSpPr>
          <p:cNvPr id="3" name="Google Shape;464;p13">
            <a:extLst>
              <a:ext uri="{FF2B5EF4-FFF2-40B4-BE49-F238E27FC236}">
                <a16:creationId xmlns:a16="http://schemas.microsoft.com/office/drawing/2014/main" id="{C51FF617-4341-5A4A-9161-9D1A2209A24A}"/>
              </a:ext>
            </a:extLst>
          </p:cNvPr>
          <p:cNvSpPr txBox="1">
            <a:spLocks/>
          </p:cNvSpPr>
          <p:nvPr/>
        </p:nvSpPr>
        <p:spPr>
          <a:xfrm>
            <a:off x="6238959" y="4049899"/>
            <a:ext cx="5810082" cy="1572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l"/>
            <a:r>
              <a:rPr lang="en-IN" sz="2000" dirty="0">
                <a:solidFill>
                  <a:schemeClr val="tx1"/>
                </a:solidFill>
              </a:rPr>
              <a:t>Sourabh Kumar </a:t>
            </a:r>
            <a:r>
              <a:rPr lang="en-IN" sz="2000" dirty="0" err="1">
                <a:solidFill>
                  <a:schemeClr val="tx1"/>
                </a:solidFill>
              </a:rPr>
              <a:t>Janghel</a:t>
            </a:r>
            <a:endParaRPr lang="en-IN" sz="20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Algorithms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055377" y="4059250"/>
            <a:ext cx="54686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IN" dirty="0"/>
              <a:t>The algorithms / machine learning models that have been used in the Hackathon prototype</a:t>
            </a:r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2"/>
                </a:solidFill>
                <a:latin typeface="Oswald"/>
                <a:sym typeface="Oswald"/>
              </a:rPr>
              <a:t>4</a:t>
            </a:r>
            <a:endParaRPr sz="12000" dirty="0">
              <a:solidFill>
                <a:schemeClr val="accent2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0503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4"/>
          <p:cNvSpPr txBox="1">
            <a:spLocks noGrp="1"/>
          </p:cNvSpPr>
          <p:nvPr>
            <p:ph type="title"/>
          </p:nvPr>
        </p:nvSpPr>
        <p:spPr>
          <a:xfrm>
            <a:off x="1047750" y="0"/>
            <a:ext cx="6996600" cy="9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USED </a:t>
            </a:r>
            <a:r>
              <a:rPr lang="en-IN" dirty="0">
                <a:solidFill>
                  <a:schemeClr val="accent2"/>
                </a:solidFill>
              </a:rPr>
              <a:t>Algorithms</a:t>
            </a:r>
            <a:endParaRPr dirty="0"/>
          </a:p>
        </p:txBody>
      </p:sp>
      <p:grpSp>
        <p:nvGrpSpPr>
          <p:cNvPr id="556" name="Google Shape;556;p24"/>
          <p:cNvGrpSpPr/>
          <p:nvPr/>
        </p:nvGrpSpPr>
        <p:grpSpPr>
          <a:xfrm>
            <a:off x="2905041" y="740351"/>
            <a:ext cx="3139335" cy="3379946"/>
            <a:chOff x="2768474" y="949849"/>
            <a:chExt cx="2944752" cy="3170450"/>
          </a:xfrm>
        </p:grpSpPr>
        <p:sp>
          <p:nvSpPr>
            <p:cNvPr id="557" name="Google Shape;557;p24"/>
            <p:cNvSpPr/>
            <p:nvPr/>
          </p:nvSpPr>
          <p:spPr>
            <a:xfrm rot="5400000">
              <a:off x="2768474" y="949849"/>
              <a:ext cx="1706700" cy="1706700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" name="Google Shape;558;p24"/>
            <p:cNvSpPr/>
            <p:nvPr/>
          </p:nvSpPr>
          <p:spPr>
            <a:xfrm rot="5400000" flipH="1">
              <a:off x="3109874" y="2754999"/>
              <a:ext cx="1365300" cy="1365300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4"/>
            <p:cNvSpPr/>
            <p:nvPr/>
          </p:nvSpPr>
          <p:spPr>
            <a:xfrm rot="10800000">
              <a:off x="4573417" y="1713349"/>
              <a:ext cx="943200" cy="943200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4"/>
            <p:cNvSpPr/>
            <p:nvPr/>
          </p:nvSpPr>
          <p:spPr>
            <a:xfrm flipH="1">
              <a:off x="4573526" y="2754999"/>
              <a:ext cx="1139700" cy="1139700"/>
            </a:xfrm>
            <a:prstGeom prst="teardrop">
              <a:avLst>
                <a:gd name="adj" fmla="val 100000"/>
              </a:avLst>
            </a:pr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3" name="Google Shape;573;p2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6948C3-DF00-EB49-819E-73E2A9EFB815}"/>
              </a:ext>
            </a:extLst>
          </p:cNvPr>
          <p:cNvSpPr txBox="1"/>
          <p:nvPr/>
        </p:nvSpPr>
        <p:spPr>
          <a:xfrm>
            <a:off x="3119699" y="926985"/>
            <a:ext cx="16651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err="1">
                <a:solidFill>
                  <a:schemeClr val="bg1"/>
                </a:solidFill>
              </a:rPr>
              <a:t>numpy</a:t>
            </a:r>
            <a:r>
              <a:rPr lang="en-IN" sz="1600" dirty="0">
                <a:solidFill>
                  <a:schemeClr val="bg1"/>
                </a:solidFill>
              </a:rPr>
              <a:t> </a:t>
            </a:r>
          </a:p>
          <a:p>
            <a:r>
              <a:rPr lang="en-IN" sz="1600" dirty="0" err="1">
                <a:solidFill>
                  <a:schemeClr val="bg1"/>
                </a:solidFill>
              </a:rPr>
              <a:t>opencv</a:t>
            </a:r>
            <a:endParaRPr lang="en-IN" sz="1600" dirty="0">
              <a:solidFill>
                <a:schemeClr val="bg1"/>
              </a:solidFill>
            </a:endParaRPr>
          </a:p>
          <a:p>
            <a:r>
              <a:rPr lang="en-IN" sz="1600" dirty="0">
                <a:solidFill>
                  <a:schemeClr val="bg1"/>
                </a:solidFill>
              </a:rPr>
              <a:t>Pillow </a:t>
            </a:r>
          </a:p>
          <a:p>
            <a:r>
              <a:rPr lang="en-IN" sz="1600" dirty="0" err="1">
                <a:solidFill>
                  <a:schemeClr val="bg1"/>
                </a:solidFill>
              </a:rPr>
              <a:t>pdfCropMargins</a:t>
            </a:r>
            <a:r>
              <a:rPr lang="en-IN" sz="1600" dirty="0">
                <a:solidFill>
                  <a:schemeClr val="bg1"/>
                </a:solidFill>
              </a:rPr>
              <a:t> </a:t>
            </a:r>
          </a:p>
          <a:p>
            <a:r>
              <a:rPr lang="en-IN" sz="1600" dirty="0" err="1">
                <a:solidFill>
                  <a:schemeClr val="bg1"/>
                </a:solidFill>
              </a:rPr>
              <a:t>imutils</a:t>
            </a:r>
            <a:endParaRPr lang="en-IN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2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lang="en">
                <a:solidFill>
                  <a:schemeClr val="accent2"/>
                </a:solidFill>
              </a:rPr>
              <a:t>PICTURE</a:t>
            </a:r>
            <a:r>
              <a:rPr lang="en"/>
              <a:t> IS WORTH A THOUSAND WORDS</a:t>
            </a:r>
            <a:endParaRPr/>
          </a:p>
        </p:txBody>
      </p:sp>
      <p:sp>
        <p:nvSpPr>
          <p:cNvPr id="541" name="Google Shape;541;p22"/>
          <p:cNvSpPr txBox="1">
            <a:spLocks noGrp="1"/>
          </p:cNvSpPr>
          <p:nvPr>
            <p:ph type="body" idx="1"/>
          </p:nvPr>
        </p:nvSpPr>
        <p:spPr>
          <a:xfrm>
            <a:off x="442975" y="1641300"/>
            <a:ext cx="2580300" cy="24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 complex idea can be conveyed with just a single still image.</a:t>
            </a:r>
            <a:endParaRPr sz="1800"/>
          </a:p>
        </p:txBody>
      </p:sp>
      <p:pic>
        <p:nvPicPr>
          <p:cNvPr id="542" name="Google Shape;5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150" y="1493700"/>
            <a:ext cx="2765700" cy="2765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3" name="Google Shape;543;p22"/>
          <p:cNvSpPr txBox="1">
            <a:spLocks noGrp="1"/>
          </p:cNvSpPr>
          <p:nvPr>
            <p:ph type="body" idx="1"/>
          </p:nvPr>
        </p:nvSpPr>
        <p:spPr>
          <a:xfrm>
            <a:off x="6120725" y="1641300"/>
            <a:ext cx="2580300" cy="24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Namely making it possible to absorb large amounts of data quickly.</a:t>
            </a:r>
            <a:endParaRPr sz="1800"/>
          </a:p>
        </p:txBody>
      </p:sp>
      <p:sp>
        <p:nvSpPr>
          <p:cNvPr id="544" name="Google Shape;544;p2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055377" y="4059250"/>
            <a:ext cx="54686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IN" dirty="0"/>
              <a:t>Test cases and corresponding processed output file(s) along with the output time</a:t>
            </a:r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2"/>
                </a:solidFill>
                <a:latin typeface="Oswald"/>
                <a:sym typeface="Oswald"/>
              </a:rPr>
              <a:t>5</a:t>
            </a:r>
            <a:endParaRPr sz="12000" dirty="0">
              <a:solidFill>
                <a:schemeClr val="accent2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886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2"/>
          <p:cNvSpPr txBox="1">
            <a:spLocks noGrp="1"/>
          </p:cNvSpPr>
          <p:nvPr>
            <p:ph type="body" idx="4294967295"/>
          </p:nvPr>
        </p:nvSpPr>
        <p:spPr>
          <a:xfrm>
            <a:off x="177800" y="4318000"/>
            <a:ext cx="2127250" cy="7420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IMAGES</a:t>
            </a:r>
            <a:endParaRPr sz="3200" b="1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84" name="Google Shape;684;p3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52A14D-6CF8-114F-84FE-32B2AD535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1498095"/>
            <a:ext cx="3882851" cy="17531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FCDDEC-0052-2946-A981-75159F557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982" y="1498095"/>
            <a:ext cx="4572816" cy="343497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D96F0E-02DB-F149-AB22-7FE4FCAF5CAC}"/>
              </a:ext>
            </a:extLst>
          </p:cNvPr>
          <p:cNvCxnSpPr>
            <a:cxnSpLocks/>
          </p:cNvCxnSpPr>
          <p:nvPr/>
        </p:nvCxnSpPr>
        <p:spPr>
          <a:xfrm>
            <a:off x="2252576" y="1498095"/>
            <a:ext cx="0" cy="17531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42F4574-5939-5944-A26D-E9E43C5DBD3E}"/>
              </a:ext>
            </a:extLst>
          </p:cNvPr>
          <p:cNvCxnSpPr>
            <a:cxnSpLocks/>
          </p:cNvCxnSpPr>
          <p:nvPr/>
        </p:nvCxnSpPr>
        <p:spPr>
          <a:xfrm>
            <a:off x="6665826" y="1498095"/>
            <a:ext cx="0" cy="34349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BF5DD3F-26AC-604D-BFA5-F00985155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4851" y="3384550"/>
            <a:ext cx="1955800" cy="5461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2"/>
          <p:cNvSpPr txBox="1">
            <a:spLocks noGrp="1"/>
          </p:cNvSpPr>
          <p:nvPr>
            <p:ph type="body" idx="4294967295"/>
          </p:nvPr>
        </p:nvSpPr>
        <p:spPr>
          <a:xfrm>
            <a:off x="88900" y="4305300"/>
            <a:ext cx="2127250" cy="7420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IMAGES</a:t>
            </a:r>
            <a:endParaRPr sz="3200" b="1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84" name="Google Shape;684;p3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15727B-E985-4444-98B5-7493C7D50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89" y="1346200"/>
            <a:ext cx="3824761" cy="2860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CF185C-48DC-FE4C-9592-6B503BBCE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877" y="1346200"/>
            <a:ext cx="4926445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54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3"/>
          <p:cNvSpPr txBox="1">
            <a:spLocks noGrp="1"/>
          </p:cNvSpPr>
          <p:nvPr>
            <p:ph type="body" idx="4294967295"/>
          </p:nvPr>
        </p:nvSpPr>
        <p:spPr>
          <a:xfrm>
            <a:off x="186213" y="4194168"/>
            <a:ext cx="2419350" cy="6531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PDF DOCUMENTS</a:t>
            </a:r>
          </a:p>
        </p:txBody>
      </p:sp>
      <p:sp>
        <p:nvSpPr>
          <p:cNvPr id="696" name="Google Shape;696;p3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3A8CA8-CB69-5E47-A718-5977F41FB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939" y="1270000"/>
            <a:ext cx="2611562" cy="3689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B0F0ED-23C8-D742-B5FB-788B2E69C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675" y="1269999"/>
            <a:ext cx="2354025" cy="36910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518CA6-A7C9-9A46-B5F4-1A919DEA08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7152" y="1269999"/>
            <a:ext cx="1473200" cy="6731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34"/>
          <p:cNvSpPr txBox="1">
            <a:spLocks noGrp="1"/>
          </p:cNvSpPr>
          <p:nvPr>
            <p:ph type="body" idx="4294967295"/>
          </p:nvPr>
        </p:nvSpPr>
        <p:spPr>
          <a:xfrm>
            <a:off x="146050" y="4384945"/>
            <a:ext cx="2343150" cy="5452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buClr>
                <a:srgbClr val="28324A"/>
              </a:buClr>
              <a:buNone/>
            </a:pPr>
            <a:r>
              <a:rPr lang="en-US" sz="24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PDF DOCUMENTS</a:t>
            </a:r>
          </a:p>
        </p:txBody>
      </p:sp>
      <p:sp>
        <p:nvSpPr>
          <p:cNvPr id="708" name="Google Shape;708;p3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92F6B2-5AD5-F94C-B5EF-CF71FFCE8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842" y="1403350"/>
            <a:ext cx="2502958" cy="3549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A30818-1CC2-2A4C-89F9-A6893C137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9817" y="1403350"/>
            <a:ext cx="2508719" cy="35496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055377" y="4059250"/>
            <a:ext cx="54686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IN" dirty="0"/>
              <a:t>A write-up on why your application /solution should be considered</a:t>
            </a:r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2"/>
                </a:solidFill>
                <a:latin typeface="Oswald"/>
                <a:sym typeface="Oswald"/>
              </a:rPr>
              <a:t>6</a:t>
            </a:r>
            <a:endParaRPr sz="12000" dirty="0">
              <a:solidFill>
                <a:schemeClr val="accent2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7069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36"/>
          <p:cNvSpPr txBox="1">
            <a:spLocks noGrp="1"/>
          </p:cNvSpPr>
          <p:nvPr>
            <p:ph type="title"/>
          </p:nvPr>
        </p:nvSpPr>
        <p:spPr>
          <a:xfrm>
            <a:off x="1047750" y="39917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sz="3200" dirty="0"/>
              <a:t>Why the solution should be considered?</a:t>
            </a:r>
            <a:endParaRPr sz="3200" dirty="0"/>
          </a:p>
        </p:txBody>
      </p:sp>
      <p:sp>
        <p:nvSpPr>
          <p:cNvPr id="727" name="Google Shape;727;p36"/>
          <p:cNvSpPr txBox="1">
            <a:spLocks noGrp="1"/>
          </p:cNvSpPr>
          <p:nvPr>
            <p:ph type="body" idx="1"/>
          </p:nvPr>
        </p:nvSpPr>
        <p:spPr>
          <a:xfrm>
            <a:off x="1215522" y="943525"/>
            <a:ext cx="7315200" cy="3196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8324A"/>
                </a:solidFill>
              </a:rPr>
              <a:t>The below points can be considered for my submission:</a:t>
            </a:r>
            <a:endParaRPr sz="1600" dirty="0">
              <a:solidFill>
                <a:srgbClr val="28324A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400"/>
              <a:buChar char="◉"/>
            </a:pPr>
            <a:r>
              <a:rPr lang="en-US" sz="1600" dirty="0">
                <a:solidFill>
                  <a:srgbClr val="28324A"/>
                </a:solidFill>
              </a:rPr>
              <a:t>Works well for Both PDF and Images which contains noise.</a:t>
            </a:r>
            <a:endParaRPr sz="1600" dirty="0">
              <a:solidFill>
                <a:srgbClr val="28324A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2400"/>
              <a:buChar char="◉"/>
            </a:pPr>
            <a:r>
              <a:rPr lang="en" sz="1600" dirty="0">
                <a:solidFill>
                  <a:srgbClr val="28324A"/>
                </a:solidFill>
              </a:rPr>
              <a:t>No Special configuration required for pdf whitespace reduction and it optimizes well across samples.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2400"/>
              <a:buChar char="◉"/>
            </a:pPr>
            <a:r>
              <a:rPr lang="en" sz="1600" dirty="0">
                <a:solidFill>
                  <a:srgbClr val="28324A"/>
                </a:solidFill>
              </a:rPr>
              <a:t>Compression using </a:t>
            </a:r>
            <a:r>
              <a:rPr lang="en" sz="1600" dirty="0" err="1">
                <a:solidFill>
                  <a:srgbClr val="28324A"/>
                </a:solidFill>
              </a:rPr>
              <a:t>Ghostscript</a:t>
            </a:r>
            <a:r>
              <a:rPr lang="en" sz="1600" dirty="0">
                <a:solidFill>
                  <a:srgbClr val="28324A"/>
                </a:solidFill>
              </a:rPr>
              <a:t> is well proven within Industry and usage of it in the code works well across samples.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2400"/>
              <a:buChar char="◉"/>
            </a:pPr>
            <a:r>
              <a:rPr lang="en" sz="1600" dirty="0">
                <a:solidFill>
                  <a:srgbClr val="28324A"/>
                </a:solidFill>
              </a:rPr>
              <a:t>Image alignment using key feature matching algorithms generalizes well since we use a reference image for realignment.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2400"/>
              <a:buChar char="◉"/>
            </a:pPr>
            <a:r>
              <a:rPr lang="en" sz="1600" dirty="0">
                <a:solidFill>
                  <a:srgbClr val="28324A"/>
                </a:solidFill>
              </a:rPr>
              <a:t>Scaling t</a:t>
            </a:r>
            <a:r>
              <a:rPr lang="en-IN" sz="1600" dirty="0">
                <a:solidFill>
                  <a:srgbClr val="28324A"/>
                </a:solidFill>
              </a:rPr>
              <a:t>he</a:t>
            </a:r>
            <a:r>
              <a:rPr lang="en" sz="1600" dirty="0">
                <a:solidFill>
                  <a:srgbClr val="28324A"/>
                </a:solidFill>
              </a:rPr>
              <a:t> solution becomes easy as it can be easily deployed in an azure function which itself is a scalable solution.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2400"/>
              <a:buChar char="◉"/>
            </a:pPr>
            <a:endParaRPr sz="1600" dirty="0">
              <a:solidFill>
                <a:srgbClr val="28324A"/>
              </a:solidFill>
            </a:endParaRPr>
          </a:p>
        </p:txBody>
      </p:sp>
      <p:sp>
        <p:nvSpPr>
          <p:cNvPr id="728" name="Google Shape;728;p3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5"/>
          <p:cNvSpPr txBox="1">
            <a:spLocks noGrp="1"/>
          </p:cNvSpPr>
          <p:nvPr>
            <p:ph type="ctrTitle" idx="4294967295"/>
          </p:nvPr>
        </p:nvSpPr>
        <p:spPr>
          <a:xfrm>
            <a:off x="1275150" y="12785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HELLO!</a:t>
            </a:r>
            <a:endParaRPr sz="10000"/>
          </a:p>
        </p:txBody>
      </p:sp>
      <p:sp>
        <p:nvSpPr>
          <p:cNvPr id="479" name="Google Shape;479;p15"/>
          <p:cNvSpPr txBox="1">
            <a:spLocks noGrp="1"/>
          </p:cNvSpPr>
          <p:nvPr>
            <p:ph type="subTitle" idx="4294967295"/>
          </p:nvPr>
        </p:nvSpPr>
        <p:spPr>
          <a:xfrm>
            <a:off x="1469359" y="2107263"/>
            <a:ext cx="6593700" cy="2270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I am Sourabh Kumar </a:t>
            </a:r>
            <a:r>
              <a:rPr lang="en" sz="3600" b="1" dirty="0" err="1"/>
              <a:t>Janghel</a:t>
            </a:r>
            <a:endParaRPr sz="3600"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This Presentation contains detailed representation of the POC submitted at </a:t>
            </a:r>
            <a:r>
              <a:rPr lang="en" dirty="0" err="1"/>
              <a:t>Techgig</a:t>
            </a:r>
            <a:r>
              <a:rPr lang="en" dirty="0"/>
              <a:t> for SBI Hackathon . 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You can find me at </a:t>
            </a:r>
            <a:r>
              <a:rPr lang="en-IN" dirty="0"/>
              <a:t>s</a:t>
            </a:r>
            <a:r>
              <a:rPr lang="en" dirty="0" err="1"/>
              <a:t>ourabh.kumar.janghel@outlook.com</a:t>
            </a:r>
            <a:endParaRPr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600" b="1" dirty="0"/>
          </a:p>
        </p:txBody>
      </p:sp>
      <p:sp>
        <p:nvSpPr>
          <p:cNvPr id="480" name="Google Shape;480;p1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Scaling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055377" y="4059250"/>
            <a:ext cx="54686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IN" dirty="0"/>
              <a:t>Ability to scale-up in enterprise grade environment</a:t>
            </a:r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2"/>
                </a:solidFill>
                <a:latin typeface="Oswald"/>
                <a:sym typeface="Oswald"/>
              </a:rPr>
              <a:t>7</a:t>
            </a:r>
            <a:endParaRPr sz="12000" dirty="0">
              <a:solidFill>
                <a:schemeClr val="accent2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4418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8"/>
          <p:cNvSpPr txBox="1">
            <a:spLocks noGrp="1"/>
          </p:cNvSpPr>
          <p:nvPr>
            <p:ph type="ctrTitle" idx="4294967295"/>
          </p:nvPr>
        </p:nvSpPr>
        <p:spPr>
          <a:xfrm>
            <a:off x="685800" y="698500"/>
            <a:ext cx="7772400" cy="3888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The Solution </a:t>
            </a:r>
            <a:r>
              <a:rPr lang="en" sz="1800" dirty="0">
                <a:solidFill>
                  <a:schemeClr val="accent2"/>
                </a:solidFill>
              </a:rPr>
              <a:t>Can be </a:t>
            </a:r>
            <a:r>
              <a:rPr lang="en" sz="1800" dirty="0" err="1">
                <a:solidFill>
                  <a:schemeClr val="accent2"/>
                </a:solidFill>
              </a:rPr>
              <a:t>dockerised</a:t>
            </a:r>
            <a:r>
              <a:rPr lang="en" sz="1800" dirty="0">
                <a:solidFill>
                  <a:schemeClr val="accent2"/>
                </a:solidFill>
              </a:rPr>
              <a:t> and deployed as a HTTP Azure function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607" name="Google Shape;607;p28"/>
          <p:cNvSpPr txBox="1">
            <a:spLocks noGrp="1"/>
          </p:cNvSpPr>
          <p:nvPr>
            <p:ph type="subTitle" idx="4294967295"/>
          </p:nvPr>
        </p:nvSpPr>
        <p:spPr>
          <a:xfrm>
            <a:off x="685800" y="1087391"/>
            <a:ext cx="7772400" cy="610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That’s a easy serverless way of running the solution on cloud</a:t>
            </a:r>
            <a:endParaRPr dirty="0"/>
          </a:p>
        </p:txBody>
      </p:sp>
      <p:sp>
        <p:nvSpPr>
          <p:cNvPr id="608" name="Google Shape;608;p28"/>
          <p:cNvSpPr txBox="1">
            <a:spLocks noGrp="1"/>
          </p:cNvSpPr>
          <p:nvPr>
            <p:ph type="ctrTitle" idx="4294967295"/>
          </p:nvPr>
        </p:nvSpPr>
        <p:spPr>
          <a:xfrm>
            <a:off x="685800" y="3291292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100</a:t>
            </a:r>
            <a:r>
              <a:rPr lang="en" sz="4800" dirty="0">
                <a:solidFill>
                  <a:schemeClr val="accent2"/>
                </a:solidFill>
              </a:rPr>
              <a:t>% Scalable</a:t>
            </a:r>
            <a:endParaRPr sz="4800" dirty="0">
              <a:solidFill>
                <a:schemeClr val="accent2"/>
              </a:solidFill>
            </a:endParaRPr>
          </a:p>
        </p:txBody>
      </p:sp>
      <p:sp>
        <p:nvSpPr>
          <p:cNvPr id="609" name="Google Shape;609;p28"/>
          <p:cNvSpPr txBox="1">
            <a:spLocks noGrp="1"/>
          </p:cNvSpPr>
          <p:nvPr>
            <p:ph type="subTitle" idx="4294967295"/>
          </p:nvPr>
        </p:nvSpPr>
        <p:spPr>
          <a:xfrm>
            <a:off x="685800" y="3902202"/>
            <a:ext cx="7772400" cy="549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 dirty="0"/>
              <a:t>Total success!</a:t>
            </a:r>
            <a:endParaRPr sz="2600" dirty="0"/>
          </a:p>
        </p:txBody>
      </p:sp>
      <p:sp>
        <p:nvSpPr>
          <p:cNvPr id="610" name="Google Shape;610;p28"/>
          <p:cNvSpPr txBox="1">
            <a:spLocks noGrp="1"/>
          </p:cNvSpPr>
          <p:nvPr>
            <p:ph type="ctrTitle" idx="4294967295"/>
          </p:nvPr>
        </p:nvSpPr>
        <p:spPr>
          <a:xfrm>
            <a:off x="685800" y="1640293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AZURE </a:t>
            </a:r>
            <a:r>
              <a:rPr lang="en" sz="4800" dirty="0">
                <a:solidFill>
                  <a:schemeClr val="accent2"/>
                </a:solidFill>
              </a:rPr>
              <a:t>Functions</a:t>
            </a:r>
            <a:endParaRPr sz="4800" dirty="0">
              <a:solidFill>
                <a:schemeClr val="accent2"/>
              </a:solidFill>
            </a:endParaRPr>
          </a:p>
        </p:txBody>
      </p:sp>
      <p:sp>
        <p:nvSpPr>
          <p:cNvPr id="611" name="Google Shape;611;p28"/>
          <p:cNvSpPr txBox="1">
            <a:spLocks noGrp="1"/>
          </p:cNvSpPr>
          <p:nvPr>
            <p:ph type="subTitle" idx="4294967295"/>
          </p:nvPr>
        </p:nvSpPr>
        <p:spPr>
          <a:xfrm>
            <a:off x="685800" y="2369664"/>
            <a:ext cx="7772400" cy="9069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>
              <a:buFontTx/>
              <a:buChar char="-"/>
            </a:pPr>
            <a:r>
              <a:rPr lang="en-IN" sz="1200" dirty="0"/>
              <a:t>instances of the Functions host are dynamically added and removed based on the number of incoming events.</a:t>
            </a:r>
          </a:p>
          <a:p>
            <a:pPr marL="171450" indent="-171450" algn="just">
              <a:buFontTx/>
              <a:buChar char="-"/>
            </a:pPr>
            <a:r>
              <a:rPr lang="en-IN" sz="1200" dirty="0"/>
              <a:t>Automatically scales based on demand using pre-warmed workers, which run applications with no delay after being idle, runs on more powerful instances, and connects to virtual networks</a:t>
            </a:r>
          </a:p>
          <a:p>
            <a:pPr marL="171450" indent="-171450" algn="just">
              <a:buFontTx/>
              <a:buChar char="-"/>
            </a:pPr>
            <a:endParaRPr sz="1200" dirty="0"/>
          </a:p>
        </p:txBody>
      </p:sp>
      <p:sp>
        <p:nvSpPr>
          <p:cNvPr id="612" name="Google Shape;612;p2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9"/>
          <p:cNvSpPr txBox="1">
            <a:spLocks noGrp="1"/>
          </p:cNvSpPr>
          <p:nvPr>
            <p:ph type="ctrTitle" idx="4294967295"/>
          </p:nvPr>
        </p:nvSpPr>
        <p:spPr>
          <a:xfrm>
            <a:off x="685800" y="2345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 dirty="0"/>
              <a:t>Video Demo</a:t>
            </a:r>
            <a:endParaRPr sz="9000" dirty="0"/>
          </a:p>
        </p:txBody>
      </p:sp>
      <p:sp>
        <p:nvSpPr>
          <p:cNvPr id="507" name="Google Shape;507;p19"/>
          <p:cNvSpPr txBox="1">
            <a:spLocks noGrp="1"/>
          </p:cNvSpPr>
          <p:nvPr>
            <p:ph type="subTitle" idx="4294967295"/>
          </p:nvPr>
        </p:nvSpPr>
        <p:spPr>
          <a:xfrm>
            <a:off x="2169650" y="3182950"/>
            <a:ext cx="4804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Please Find the Link of the video </a:t>
            </a:r>
            <a:r>
              <a:rPr lang="en" sz="1800" dirty="0">
                <a:hlinkClick r:id="rId3"/>
              </a:rPr>
              <a:t>here</a:t>
            </a:r>
            <a:r>
              <a:rPr lang="en" sz="1800" dirty="0"/>
              <a:t>.</a:t>
            </a:r>
            <a:endParaRPr sz="1800" dirty="0"/>
          </a:p>
        </p:txBody>
      </p:sp>
      <p:grpSp>
        <p:nvGrpSpPr>
          <p:cNvPr id="508" name="Google Shape;508;p19"/>
          <p:cNvGrpSpPr/>
          <p:nvPr/>
        </p:nvGrpSpPr>
        <p:grpSpPr>
          <a:xfrm>
            <a:off x="4146170" y="640688"/>
            <a:ext cx="1166508" cy="1166538"/>
            <a:chOff x="6654650" y="3665275"/>
            <a:chExt cx="409100" cy="409125"/>
          </a:xfrm>
        </p:grpSpPr>
        <p:sp>
          <p:nvSpPr>
            <p:cNvPr id="509" name="Google Shape;509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9"/>
          <p:cNvGrpSpPr/>
          <p:nvPr/>
        </p:nvGrpSpPr>
        <p:grpSpPr>
          <a:xfrm rot="1940693">
            <a:off x="3340903" y="1116018"/>
            <a:ext cx="587626" cy="587659"/>
            <a:chOff x="570875" y="4322250"/>
            <a:chExt cx="443300" cy="443325"/>
          </a:xfrm>
        </p:grpSpPr>
        <p:sp>
          <p:nvSpPr>
            <p:cNvPr id="512" name="Google Shape;512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19"/>
          <p:cNvSpPr/>
          <p:nvPr/>
        </p:nvSpPr>
        <p:spPr>
          <a:xfrm>
            <a:off x="3829676" y="64070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9"/>
          <p:cNvSpPr/>
          <p:nvPr/>
        </p:nvSpPr>
        <p:spPr>
          <a:xfrm rot="1793658">
            <a:off x="5318500" y="1302383"/>
            <a:ext cx="225078" cy="2149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5"/>
          <p:cNvSpPr txBox="1">
            <a:spLocks noGrp="1"/>
          </p:cNvSpPr>
          <p:nvPr>
            <p:ph type="ctrTitle" idx="4294967295"/>
          </p:nvPr>
        </p:nvSpPr>
        <p:spPr>
          <a:xfrm>
            <a:off x="1275150" y="12785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THANKS!</a:t>
            </a:r>
            <a:endParaRPr sz="10000"/>
          </a:p>
        </p:txBody>
      </p:sp>
      <p:sp>
        <p:nvSpPr>
          <p:cNvPr id="720" name="Google Shape;720;p35"/>
          <p:cNvSpPr txBox="1">
            <a:spLocks noGrp="1"/>
          </p:cNvSpPr>
          <p:nvPr>
            <p:ph type="subTitle" idx="4294967295"/>
          </p:nvPr>
        </p:nvSpPr>
        <p:spPr>
          <a:xfrm>
            <a:off x="1275150" y="2097148"/>
            <a:ext cx="6593700" cy="2144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Any questions?</a:t>
            </a:r>
            <a:endParaRPr sz="3600"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You can find me at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dirty="0">
                <a:hlinkClick r:id="rId3"/>
              </a:rPr>
              <a:t>s</a:t>
            </a:r>
            <a:r>
              <a:rPr lang="en" dirty="0">
                <a:hlinkClick r:id="rId3"/>
              </a:rPr>
              <a:t>ourabh.kumar.janghel@outlook.com</a:t>
            </a:r>
            <a:endParaRPr lang="en" dirty="0"/>
          </a:p>
          <a:p>
            <a:pPr marL="0" lvl="0" indent="0" algn="ctr">
              <a:buNone/>
            </a:pPr>
            <a:r>
              <a:rPr lang="en-IN" dirty="0"/>
              <a:t>@</a:t>
            </a:r>
            <a:r>
              <a:rPr lang="en-IN" dirty="0">
                <a:hlinkClick r:id="rId4"/>
              </a:rPr>
              <a:t>sourabhkumarjanghel</a:t>
            </a:r>
            <a:r>
              <a:rPr lang="en-IN" dirty="0"/>
              <a:t> </a:t>
            </a:r>
            <a:endParaRPr lang="en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600" b="1" dirty="0"/>
          </a:p>
        </p:txBody>
      </p:sp>
      <p:sp>
        <p:nvSpPr>
          <p:cNvPr id="721" name="Google Shape;721;p3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3"/>
          <p:cNvSpPr txBox="1">
            <a:spLocks noGrp="1"/>
          </p:cNvSpPr>
          <p:nvPr>
            <p:ph type="title" idx="4294967295"/>
          </p:nvPr>
        </p:nvSpPr>
        <p:spPr>
          <a:xfrm>
            <a:off x="-114300" y="1176900"/>
            <a:ext cx="9144000" cy="25124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28324A"/>
                </a:solidFill>
              </a:rPr>
              <a:t>WANT </a:t>
            </a:r>
            <a:r>
              <a:rPr lang="en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BIG</a:t>
            </a:r>
            <a:r>
              <a:rPr lang="en" sz="4800" dirty="0">
                <a:solidFill>
                  <a:srgbClr val="28324A"/>
                </a:solidFill>
              </a:rPr>
              <a:t> IMPACT?</a:t>
            </a:r>
            <a:endParaRPr sz="4800" dirty="0">
              <a:solidFill>
                <a:srgbClr val="28324A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0" dirty="0">
                <a:solidFill>
                  <a:schemeClr val="bg1"/>
                </a:solidFill>
              </a:rPr>
              <a:t>USE</a:t>
            </a:r>
            <a:r>
              <a:rPr lang="en" sz="4800" b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AZURE </a:t>
            </a:r>
            <a:r>
              <a:rPr lang="en" sz="4800" b="0" dirty="0">
                <a:solidFill>
                  <a:schemeClr val="bg1"/>
                </a:solidFill>
              </a:rPr>
              <a:t>CLOUD!</a:t>
            </a:r>
            <a:endParaRPr sz="4800" dirty="0">
              <a:solidFill>
                <a:schemeClr val="bg1"/>
              </a:solidFill>
            </a:endParaRPr>
          </a:p>
        </p:txBody>
      </p:sp>
      <p:sp>
        <p:nvSpPr>
          <p:cNvPr id="550" name="Google Shape;550;p2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Description Of Solution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055377" y="4059250"/>
            <a:ext cx="54686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IN" dirty="0"/>
              <a:t>Description of what the Team has tried to build</a:t>
            </a:r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endParaRPr sz="12000">
              <a:solidFill>
                <a:schemeClr val="accent2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9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2"/>
                </a:solidFill>
              </a:rPr>
              <a:t>PROCESS</a:t>
            </a:r>
            <a:r>
              <a:rPr lang="en" sz="2800" dirty="0"/>
              <a:t> OF OPTIMIZATION</a:t>
            </a:r>
            <a:endParaRPr sz="2800" dirty="0"/>
          </a:p>
        </p:txBody>
      </p:sp>
      <p:sp>
        <p:nvSpPr>
          <p:cNvPr id="618" name="Google Shape;618;p29"/>
          <p:cNvSpPr/>
          <p:nvPr/>
        </p:nvSpPr>
        <p:spPr>
          <a:xfrm>
            <a:off x="578575" y="2061638"/>
            <a:ext cx="2808000" cy="1325100"/>
          </a:xfrm>
          <a:prstGeom prst="homePlate">
            <a:avLst>
              <a:gd name="adj" fmla="val 30129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Compressing Asset</a:t>
            </a:r>
            <a:endParaRPr b="1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9" name="Google Shape;619;p29"/>
          <p:cNvSpPr/>
          <p:nvPr/>
        </p:nvSpPr>
        <p:spPr>
          <a:xfrm>
            <a:off x="3242325" y="2061638"/>
            <a:ext cx="2862000" cy="1325100"/>
          </a:xfrm>
          <a:prstGeom prst="chevron">
            <a:avLst>
              <a:gd name="adj" fmla="val 298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Whitespace Reduction &amp; Correction</a:t>
            </a:r>
            <a:endParaRPr b="1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20" name="Google Shape;620;p29"/>
          <p:cNvSpPr/>
          <p:nvPr/>
        </p:nvSpPr>
        <p:spPr>
          <a:xfrm>
            <a:off x="5960075" y="2061638"/>
            <a:ext cx="2862000" cy="1325100"/>
          </a:xfrm>
          <a:prstGeom prst="chevron">
            <a:avLst>
              <a:gd name="adj" fmla="val 2985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Alignment </a:t>
            </a:r>
            <a:endParaRPr b="1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21" name="Google Shape;621;p2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0"/>
          <p:cNvSpPr txBox="1">
            <a:spLocks noGrp="1"/>
          </p:cNvSpPr>
          <p:nvPr>
            <p:ph type="title"/>
          </p:nvPr>
        </p:nvSpPr>
        <p:spPr>
          <a:xfrm>
            <a:off x="789514" y="140123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ROADMAP</a:t>
            </a:r>
            <a:endParaRPr dirty="0"/>
          </a:p>
        </p:txBody>
      </p:sp>
      <p:sp>
        <p:nvSpPr>
          <p:cNvPr id="792" name="Google Shape;792;p4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793" name="Google Shape;793;p40"/>
          <p:cNvSpPr/>
          <p:nvPr/>
        </p:nvSpPr>
        <p:spPr>
          <a:xfrm>
            <a:off x="0" y="2152544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40"/>
          <p:cNvSpPr/>
          <p:nvPr/>
        </p:nvSpPr>
        <p:spPr>
          <a:xfrm>
            <a:off x="0" y="2160636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5" name="Google Shape;795;p40"/>
          <p:cNvGrpSpPr/>
          <p:nvPr/>
        </p:nvGrpSpPr>
        <p:grpSpPr>
          <a:xfrm>
            <a:off x="1786339" y="1484917"/>
            <a:ext cx="473400" cy="473400"/>
            <a:chOff x="1786339" y="1703401"/>
            <a:chExt cx="473400" cy="473400"/>
          </a:xfrm>
        </p:grpSpPr>
        <p:sp>
          <p:nvSpPr>
            <p:cNvPr id="796" name="Google Shape;796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97" name="Google Shape;797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798" name="Google Shape;798;p40"/>
          <p:cNvGrpSpPr/>
          <p:nvPr/>
        </p:nvGrpSpPr>
        <p:grpSpPr>
          <a:xfrm>
            <a:off x="3814414" y="1484917"/>
            <a:ext cx="473400" cy="473400"/>
            <a:chOff x="3814414" y="1703401"/>
            <a:chExt cx="473400" cy="473400"/>
          </a:xfrm>
        </p:grpSpPr>
        <p:sp>
          <p:nvSpPr>
            <p:cNvPr id="799" name="Google Shape;799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0" name="Google Shape;800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1" name="Google Shape;801;p40"/>
          <p:cNvGrpSpPr/>
          <p:nvPr/>
        </p:nvGrpSpPr>
        <p:grpSpPr>
          <a:xfrm>
            <a:off x="5842489" y="1484917"/>
            <a:ext cx="473400" cy="473400"/>
            <a:chOff x="5842489" y="1703401"/>
            <a:chExt cx="473400" cy="473400"/>
          </a:xfrm>
        </p:grpSpPr>
        <p:sp>
          <p:nvSpPr>
            <p:cNvPr id="802" name="Google Shape;802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3" name="Google Shape;803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5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4" name="Google Shape;804;p40"/>
          <p:cNvGrpSpPr/>
          <p:nvPr/>
        </p:nvGrpSpPr>
        <p:grpSpPr>
          <a:xfrm>
            <a:off x="6880814" y="3357816"/>
            <a:ext cx="473400" cy="473400"/>
            <a:chOff x="6880814" y="3576300"/>
            <a:chExt cx="473400" cy="473400"/>
          </a:xfrm>
        </p:grpSpPr>
        <p:sp>
          <p:nvSpPr>
            <p:cNvPr id="805" name="Google Shape;805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6" name="Google Shape;806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6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7" name="Google Shape;807;p40"/>
          <p:cNvGrpSpPr/>
          <p:nvPr/>
        </p:nvGrpSpPr>
        <p:grpSpPr>
          <a:xfrm>
            <a:off x="4852739" y="3357816"/>
            <a:ext cx="473400" cy="473400"/>
            <a:chOff x="4852739" y="3576300"/>
            <a:chExt cx="473400" cy="473400"/>
          </a:xfrm>
        </p:grpSpPr>
        <p:sp>
          <p:nvSpPr>
            <p:cNvPr id="808" name="Google Shape;808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9" name="Google Shape;809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10" name="Google Shape;810;p40"/>
          <p:cNvGrpSpPr/>
          <p:nvPr/>
        </p:nvGrpSpPr>
        <p:grpSpPr>
          <a:xfrm>
            <a:off x="2824664" y="3357816"/>
            <a:ext cx="473400" cy="473400"/>
            <a:chOff x="2824664" y="3576300"/>
            <a:chExt cx="473400" cy="473400"/>
          </a:xfrm>
        </p:grpSpPr>
        <p:sp>
          <p:nvSpPr>
            <p:cNvPr id="811" name="Google Shape;811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12" name="Google Shape;812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813" name="Google Shape;813;p40"/>
          <p:cNvSpPr txBox="1"/>
          <p:nvPr/>
        </p:nvSpPr>
        <p:spPr>
          <a:xfrm>
            <a:off x="1379850" y="937616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Check if asset is a pdf document or an image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4" name="Google Shape;814;p40"/>
          <p:cNvSpPr txBox="1"/>
          <p:nvPr/>
        </p:nvSpPr>
        <p:spPr>
          <a:xfrm>
            <a:off x="3377205" y="937616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Output of Compression is then passed for Whitespace cropping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5" name="Google Shape;815;p40"/>
          <p:cNvSpPr txBox="1"/>
          <p:nvPr/>
        </p:nvSpPr>
        <p:spPr>
          <a:xfrm>
            <a:off x="5436010" y="937616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I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Output of Whitespace reduction is then passed for Alignment correction</a:t>
            </a:r>
          </a:p>
        </p:txBody>
      </p:sp>
      <p:sp>
        <p:nvSpPr>
          <p:cNvPr id="816" name="Google Shape;816;p40"/>
          <p:cNvSpPr txBox="1"/>
          <p:nvPr/>
        </p:nvSpPr>
        <p:spPr>
          <a:xfrm>
            <a:off x="2337254" y="3764196"/>
            <a:ext cx="156588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Compression is called which compresses the document using </a:t>
            </a:r>
            <a:r>
              <a:rPr lang="en" sz="9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Ghostscript</a:t>
            </a: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and images are compressed using Pillow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7" name="Google Shape;817;p40"/>
          <p:cNvSpPr txBox="1"/>
          <p:nvPr/>
        </p:nvSpPr>
        <p:spPr>
          <a:xfrm>
            <a:off x="4118164" y="3756104"/>
            <a:ext cx="219772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Whitespace Cropping happens for </a:t>
            </a:r>
            <a:r>
              <a:rPr lang="en" sz="9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docum</a:t>
            </a:r>
            <a:r>
              <a:rPr lang="en-IN" sz="9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</a:t>
            </a:r>
            <a:r>
              <a:rPr lang="en" sz="9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ts</a:t>
            </a: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using </a:t>
            </a:r>
            <a:r>
              <a:rPr lang="en-IN" sz="9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pdfCropMargins</a:t>
            </a:r>
            <a:r>
              <a:rPr lang="en-I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images are cropped using Gaussian blur, Otsu's threshold</a:t>
            </a:r>
          </a:p>
          <a:p>
            <a:pPr algn="ctr"/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From </a:t>
            </a:r>
            <a:r>
              <a:rPr lang="en-US" sz="9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opencv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8" name="Google Shape;818;p40"/>
          <p:cNvSpPr txBox="1"/>
          <p:nvPr/>
        </p:nvSpPr>
        <p:spPr>
          <a:xfrm>
            <a:off x="6474335" y="3845116"/>
            <a:ext cx="193329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Alignment is corrected using key-feature matching algorithm ORB </a:t>
            </a:r>
            <a:r>
              <a:rPr lang="en" sz="9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wrt</a:t>
            </a: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 reference image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055377" y="4059250"/>
            <a:ext cx="54686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IN" dirty="0"/>
              <a:t>High-level implementation / Solution diagram</a:t>
            </a:r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2"/>
                </a:solidFill>
                <a:latin typeface="Oswald"/>
                <a:sym typeface="Oswald"/>
              </a:rPr>
              <a:t>2</a:t>
            </a:r>
            <a:endParaRPr sz="12000" dirty="0">
              <a:solidFill>
                <a:schemeClr val="accent2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6703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B51D47-7383-AF4F-9D00-7F7BE8A82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750" y="1719724"/>
            <a:ext cx="6661150" cy="27506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 Stack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055377" y="4059250"/>
            <a:ext cx="54686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IN" dirty="0"/>
              <a:t>Tools, Technology Stack (including the APIs consumed), and framework details</a:t>
            </a:r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2"/>
                </a:solidFill>
                <a:latin typeface="Oswald"/>
                <a:sym typeface="Oswald"/>
              </a:rPr>
              <a:t>3</a:t>
            </a:r>
            <a:endParaRPr sz="12000" dirty="0">
              <a:solidFill>
                <a:schemeClr val="accent2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5692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42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IN" dirty="0"/>
              <a:t>TECH STACK</a:t>
            </a:r>
            <a:r>
              <a:rPr lang="en" dirty="0"/>
              <a:t> ANALYSIS</a:t>
            </a:r>
            <a:endParaRPr dirty="0"/>
          </a:p>
        </p:txBody>
      </p:sp>
      <p:sp>
        <p:nvSpPr>
          <p:cNvPr id="831" name="Google Shape;831;p4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832" name="Google Shape;832;p42"/>
          <p:cNvSpPr/>
          <p:nvPr/>
        </p:nvSpPr>
        <p:spPr>
          <a:xfrm>
            <a:off x="825300" y="1420675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r>
              <a:rPr lang="en-I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Tools</a:t>
            </a: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Python 3.9</a:t>
            </a:r>
            <a:endParaRPr lang="en-IN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3" name="Google Shape;833;p42"/>
          <p:cNvSpPr/>
          <p:nvPr/>
        </p:nvSpPr>
        <p:spPr>
          <a:xfrm>
            <a:off x="4656162" y="1420675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r>
              <a:rPr lang="en-I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APIs</a:t>
            </a: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Azure Functions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4" name="Google Shape;834;p42"/>
          <p:cNvSpPr/>
          <p:nvPr/>
        </p:nvSpPr>
        <p:spPr>
          <a:xfrm>
            <a:off x="825300" y="2958593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Azure Containers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Storage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5" name="Google Shape;835;p42"/>
          <p:cNvSpPr/>
          <p:nvPr/>
        </p:nvSpPr>
        <p:spPr>
          <a:xfrm>
            <a:off x="4656162" y="2958593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Ghostscript</a:t>
            </a:r>
            <a:endParaRPr lang="en-US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Poppler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Framework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6" name="Google Shape;836;p42"/>
          <p:cNvSpPr/>
          <p:nvPr/>
        </p:nvSpPr>
        <p:spPr>
          <a:xfrm>
            <a:off x="3447993" y="1748626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42"/>
          <p:cNvSpPr/>
          <p:nvPr/>
        </p:nvSpPr>
        <p:spPr>
          <a:xfrm rot="5400000">
            <a:off x="3600503" y="1748626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42"/>
          <p:cNvSpPr/>
          <p:nvPr/>
        </p:nvSpPr>
        <p:spPr>
          <a:xfrm rot="10800000">
            <a:off x="3600503" y="1902319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42"/>
          <p:cNvSpPr/>
          <p:nvPr/>
        </p:nvSpPr>
        <p:spPr>
          <a:xfrm rot="-5400000">
            <a:off x="3447993" y="1902319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Quince template">
  <a:themeElements>
    <a:clrScheme name="Custom 347">
      <a:dk1>
        <a:srgbClr val="28324A"/>
      </a:dk1>
      <a:lt1>
        <a:srgbClr val="FFFFFF"/>
      </a:lt1>
      <a:dk2>
        <a:srgbClr val="707685"/>
      </a:dk2>
      <a:lt2>
        <a:srgbClr val="E5E5E5"/>
      </a:lt2>
      <a:accent1>
        <a:srgbClr val="00CEF6"/>
      </a:accent1>
      <a:accent2>
        <a:srgbClr val="3C78D8"/>
      </a:accent2>
      <a:accent3>
        <a:srgbClr val="00A7C8"/>
      </a:accent3>
      <a:accent4>
        <a:srgbClr val="8EC400"/>
      </a:accent4>
      <a:accent5>
        <a:srgbClr val="AFF000"/>
      </a:accent5>
      <a:accent6>
        <a:srgbClr val="7F7F7F"/>
      </a:accent6>
      <a:hlink>
        <a:srgbClr val="2832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539</Words>
  <Application>Microsoft Macintosh PowerPoint</Application>
  <PresentationFormat>On-screen Show (16:9)</PresentationFormat>
  <Paragraphs>116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Calibri</vt:lpstr>
      <vt:lpstr>Arial</vt:lpstr>
      <vt:lpstr>Source Sans Pro</vt:lpstr>
      <vt:lpstr>Oswald</vt:lpstr>
      <vt:lpstr>Quince template</vt:lpstr>
      <vt:lpstr>SBI - Image Document Optimization</vt:lpstr>
      <vt:lpstr>HELLO!</vt:lpstr>
      <vt:lpstr>Description Of Solution</vt:lpstr>
      <vt:lpstr>PROCESS OF OPTIMIZATION</vt:lpstr>
      <vt:lpstr>ROADMAP</vt:lpstr>
      <vt:lpstr>Architecture</vt:lpstr>
      <vt:lpstr>PowerPoint Presentation</vt:lpstr>
      <vt:lpstr>Tech Stack</vt:lpstr>
      <vt:lpstr>TECH STACK ANALYSIS</vt:lpstr>
      <vt:lpstr>Algorithms</vt:lpstr>
      <vt:lpstr>USED Algorithms</vt:lpstr>
      <vt:lpstr>A PICTURE IS WORTH A THOUSAND WORDS</vt:lpstr>
      <vt:lpstr>Output</vt:lpstr>
      <vt:lpstr>PowerPoint Presentation</vt:lpstr>
      <vt:lpstr>PowerPoint Presentation</vt:lpstr>
      <vt:lpstr>PowerPoint Presentation</vt:lpstr>
      <vt:lpstr>PowerPoint Presentation</vt:lpstr>
      <vt:lpstr>Summary</vt:lpstr>
      <vt:lpstr>Why the solution should be considered?</vt:lpstr>
      <vt:lpstr>Scaling</vt:lpstr>
      <vt:lpstr>The Solution Can be dockerised and deployed as a HTTP Azure function</vt:lpstr>
      <vt:lpstr>Video Demo</vt:lpstr>
      <vt:lpstr>THANKS!</vt:lpstr>
      <vt:lpstr>WANT BIG IMPACT? USE AZURE CLOUD!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SBI - Image Document Optimization</dc:title>
  <cp:lastModifiedBy>Sourabh Janghel</cp:lastModifiedBy>
  <cp:revision>46</cp:revision>
  <dcterms:modified xsi:type="dcterms:W3CDTF">2022-06-18T11:02:33Z</dcterms:modified>
</cp:coreProperties>
</file>